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roxima Nova"/>
      <p:regular r:id="rId23"/>
      <p:bold r:id="rId24"/>
      <p:italic r:id="rId25"/>
      <p:boldItalic r:id="rId26"/>
    </p:embeddedFont>
    <p:embeddedFont>
      <p:font typeface="Helvetica Neue"/>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D146B44-0F69-4B20-97C3-5DEAB001998D}">
  <a:tblStyle styleId="{6D146B44-0F69-4B20-97C3-5DEAB001998D}"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CC9E38F-B25F-4E59-8203-45C0F7D8C651}"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3D7A014-0948-4C9C-A401-621482B69344}" styleName="Table_2">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HelveticaNeue-bold.fntdata"/><Relationship Id="rId27" Type="http://schemas.openxmlformats.org/officeDocument/2006/relationships/font" Target="fonts/HelveticaNeu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HelveticaNeue-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don’t really know what theme to use so if anyone wants to change it that’s completely fine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322d28562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22d28562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322d285625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22d285625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322d5a355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22d5a355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322d28562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22d28562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322d28562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22d28562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322d676c5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22d676c5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322d5a355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2d5a355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322d28562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2d28562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322d2856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22d2856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322d676c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2d676c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322d28562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22d28562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322d28562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22d28562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322d28562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22d28562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322d676c5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22d676c5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322d676c5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22d676c5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322d28562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22d28562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kaggle.com/datasnaek/youtube-new" TargetMode="External"/><Relationship Id="rId4" Type="http://schemas.openxmlformats.org/officeDocument/2006/relationships/hyperlink" Target="http://xizabeach.com/s__www/en/" TargetMode="External"/><Relationship Id="rId5" Type="http://schemas.openxmlformats.org/officeDocument/2006/relationships/hyperlink" Target="http://www.kirbasinstitute.com/2016/02/politics-environment-care-and-what-we-can-do/" TargetMode="External"/><Relationship Id="rId6" Type="http://schemas.openxmlformats.org/officeDocument/2006/relationships/hyperlink" Target="http://www.en.netralnews.com/news/currentnews/read/10970/indonesia.offers.assistance.on.science.and.technology.at.oic.conferenc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kaggle.com/datasnaek/youtube-new"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docs.google.com/spreadsheets/d/1yx8ALrBK8MU2be3H7RKKJaBcslIXcED2YMbr8E8E16o/edit#gid=0"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1793950" y="1630075"/>
            <a:ext cx="7141200" cy="104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YouTube Trending Videos</a:t>
            </a:r>
            <a:endParaRPr/>
          </a:p>
        </p:txBody>
      </p:sp>
      <p:sp>
        <p:nvSpPr>
          <p:cNvPr id="60" name="Google Shape;60;p13"/>
          <p:cNvSpPr txBox="1"/>
          <p:nvPr>
            <p:ph idx="1" type="subTitle"/>
          </p:nvPr>
        </p:nvSpPr>
        <p:spPr>
          <a:xfrm>
            <a:off x="690900" y="3548275"/>
            <a:ext cx="77622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Team Members: Vandana Anand, Daniel McDonough, Krystal Grant</a:t>
            </a:r>
            <a:endParaRPr sz="2400"/>
          </a:p>
        </p:txBody>
      </p:sp>
      <p:pic>
        <p:nvPicPr>
          <p:cNvPr id="61" name="Google Shape;61;p13"/>
          <p:cNvPicPr preferRelativeResize="0"/>
          <p:nvPr/>
        </p:nvPicPr>
        <p:blipFill rotWithShape="1">
          <a:blip r:embed="rId3">
            <a:alphaModFix/>
          </a:blip>
          <a:srcRect b="29528" l="27294" r="26692" t="28846"/>
          <a:stretch/>
        </p:blipFill>
        <p:spPr>
          <a:xfrm>
            <a:off x="257000" y="1630075"/>
            <a:ext cx="1536951" cy="10428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1" name="Shape 121"/>
        <p:cNvGrpSpPr/>
        <p:nvPr/>
      </p:nvGrpSpPr>
      <p:grpSpPr>
        <a:xfrm>
          <a:off x="0" y="0"/>
          <a:ext cx="0" cy="0"/>
          <a:chOff x="0" y="0"/>
          <a:chExt cx="0" cy="0"/>
        </a:xfrm>
      </p:grpSpPr>
      <p:sp>
        <p:nvSpPr>
          <p:cNvPr id="122" name="Google Shape;122;p22"/>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Results: </a:t>
            </a:r>
            <a:r>
              <a:rPr i="1" lang="en" sz="3000">
                <a:solidFill>
                  <a:srgbClr val="FF0000"/>
                </a:solidFill>
              </a:rPr>
              <a:t>News and Politics</a:t>
            </a:r>
            <a:endParaRPr i="1" sz="3000">
              <a:solidFill>
                <a:srgbClr val="FF0000"/>
              </a:solidFill>
            </a:endParaRPr>
          </a:p>
        </p:txBody>
      </p:sp>
      <p:graphicFrame>
        <p:nvGraphicFramePr>
          <p:cNvPr id="123" name="Google Shape;123;p22"/>
          <p:cNvGraphicFramePr/>
          <p:nvPr/>
        </p:nvGraphicFramePr>
        <p:xfrm>
          <a:off x="311700" y="1701525"/>
          <a:ext cx="3000000" cy="3000000"/>
        </p:xfrm>
        <a:graphic>
          <a:graphicData uri="http://schemas.openxmlformats.org/drawingml/2006/table">
            <a:tbl>
              <a:tblPr>
                <a:noFill/>
                <a:tableStyleId>{ECC9E38F-B25F-4E59-8203-45C0F7D8C651}</a:tableStyleId>
              </a:tblPr>
              <a:tblGrid>
                <a:gridCol w="2400700"/>
                <a:gridCol w="2400700"/>
                <a:gridCol w="2400700"/>
              </a:tblGrid>
              <a:tr h="762125">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62125">
                <a:tc>
                  <a:txBody>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7</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172</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62125">
                <a:tc>
                  <a:txBody>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solidFill>
                            <a:srgbClr val="FFFFFF"/>
                          </a:solidFill>
                        </a:rPr>
                        <a:t>167,298.43</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solidFill>
                            <a:srgbClr val="FFFFFF"/>
                          </a:solidFill>
                        </a:rPr>
                        <a:t>284,794.12</a:t>
                      </a:r>
                      <a:endParaRPr>
                        <a:solidFill>
                          <a:srgbClr val="FFFFFF"/>
                        </a:solidFill>
                      </a:endParaRPr>
                    </a:p>
                  </a:txBody>
                  <a:tcPr marT="91425" marB="91425" marR="91425" marL="91425" anchor="ctr"/>
                </a:tc>
              </a:tr>
              <a:tr h="762125">
                <a:tc>
                  <a:txBody>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lstStyle/>
                    <a:p>
                      <a:pPr indent="0" lvl="0" marL="0" rtl="0" algn="ctr">
                        <a:spcBef>
                          <a:spcPts val="0"/>
                        </a:spcBef>
                        <a:spcAft>
                          <a:spcPts val="0"/>
                        </a:spcAft>
                        <a:buNone/>
                      </a:pPr>
                      <a:r>
                        <a:rPr lang="en">
                          <a:solidFill>
                            <a:schemeClr val="lt1"/>
                          </a:solidFill>
                        </a:rPr>
                        <a:t>No (P&gt;0.1)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24" name="Google Shape;124;p22"/>
          <p:cNvPicPr preferRelativeResize="0"/>
          <p:nvPr/>
        </p:nvPicPr>
        <p:blipFill>
          <a:blip r:embed="rId3">
            <a:alphaModFix/>
          </a:blip>
          <a:stretch>
            <a:fillRect/>
          </a:stretch>
        </p:blipFill>
        <p:spPr>
          <a:xfrm>
            <a:off x="6471525" y="133025"/>
            <a:ext cx="2455850" cy="1484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Results: </a:t>
            </a:r>
            <a:r>
              <a:rPr i="1" lang="en" sz="3000">
                <a:solidFill>
                  <a:srgbClr val="FF0000"/>
                </a:solidFill>
              </a:rPr>
              <a:t>Science and Technology</a:t>
            </a:r>
            <a:endParaRPr i="1" sz="3000">
              <a:solidFill>
                <a:srgbClr val="FF0000"/>
              </a:solidFill>
            </a:endParaRPr>
          </a:p>
        </p:txBody>
      </p:sp>
      <p:graphicFrame>
        <p:nvGraphicFramePr>
          <p:cNvPr id="130" name="Google Shape;130;p23"/>
          <p:cNvGraphicFramePr/>
          <p:nvPr/>
        </p:nvGraphicFramePr>
        <p:xfrm>
          <a:off x="311700" y="1706750"/>
          <a:ext cx="3000000" cy="3000000"/>
        </p:xfrm>
        <a:graphic>
          <a:graphicData uri="http://schemas.openxmlformats.org/drawingml/2006/table">
            <a:tbl>
              <a:tblPr>
                <a:noFill/>
                <a:tableStyleId>{ECC9E38F-B25F-4E59-8203-45C0F7D8C651}</a:tableStyleId>
              </a:tblPr>
              <a:tblGrid>
                <a:gridCol w="2258425"/>
                <a:gridCol w="2258425"/>
                <a:gridCol w="2258425"/>
              </a:tblGrid>
              <a:tr h="750275">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50275">
                <a:tc>
                  <a:txBody>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13</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26</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50275">
                <a:tc>
                  <a:txBody>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solidFill>
                            <a:srgbClr val="FFFFFF"/>
                          </a:solidFill>
                        </a:rPr>
                        <a:t>448, 922.15</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solidFill>
                            <a:srgbClr val="FFFFFF"/>
                          </a:solidFill>
                        </a:rPr>
                        <a:t>1,941,732.92</a:t>
                      </a:r>
                      <a:endParaRPr>
                        <a:solidFill>
                          <a:srgbClr val="FFFFFF"/>
                        </a:solidFill>
                      </a:endParaRPr>
                    </a:p>
                  </a:txBody>
                  <a:tcPr marT="91425" marB="91425" marR="91425" marL="91425" anchor="ctr"/>
                </a:tc>
              </a:tr>
              <a:tr h="750275">
                <a:tc>
                  <a:txBody>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lstStyle/>
                    <a:p>
                      <a:pPr indent="0" lvl="0" marL="0" rtl="0" algn="ctr">
                        <a:spcBef>
                          <a:spcPts val="0"/>
                        </a:spcBef>
                        <a:spcAft>
                          <a:spcPts val="0"/>
                        </a:spcAft>
                        <a:buNone/>
                      </a:pPr>
                      <a:r>
                        <a:rPr lang="en">
                          <a:solidFill>
                            <a:schemeClr val="lt1"/>
                          </a:solidFill>
                        </a:rPr>
                        <a:t>No (P&gt;0.1)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31" name="Google Shape;131;p23"/>
          <p:cNvPicPr preferRelativeResize="0"/>
          <p:nvPr/>
        </p:nvPicPr>
        <p:blipFill>
          <a:blip r:embed="rId3">
            <a:alphaModFix/>
          </a:blip>
          <a:stretch>
            <a:fillRect/>
          </a:stretch>
        </p:blipFill>
        <p:spPr>
          <a:xfrm>
            <a:off x="6345050" y="144175"/>
            <a:ext cx="2635000" cy="1478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rPr>
              <a:t>Results:</a:t>
            </a:r>
            <a:endParaRPr sz="3000">
              <a:solidFill>
                <a:schemeClr val="lt1"/>
              </a:solidFill>
            </a:endParaRPr>
          </a:p>
        </p:txBody>
      </p:sp>
      <p:sp>
        <p:nvSpPr>
          <p:cNvPr id="137" name="Google Shape;137;p24"/>
          <p:cNvSpPr txBox="1"/>
          <p:nvPr>
            <p:ph idx="1" type="body"/>
          </p:nvPr>
        </p:nvSpPr>
        <p:spPr>
          <a:xfrm>
            <a:off x="311700" y="1430200"/>
            <a:ext cx="8520600" cy="32391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Clr>
                <a:srgbClr val="FFFFFF"/>
              </a:buClr>
              <a:buSzPts val="2000"/>
              <a:buChar char="●"/>
            </a:pPr>
            <a:r>
              <a:rPr lang="en" sz="2000">
                <a:solidFill>
                  <a:srgbClr val="FFFFFF"/>
                </a:solidFill>
              </a:rPr>
              <a:t>We used 257 data points overall </a:t>
            </a:r>
            <a:endParaRPr sz="2000">
              <a:solidFill>
                <a:srgbClr val="FFFFFF"/>
              </a:solidFill>
            </a:endParaRPr>
          </a:p>
          <a:p>
            <a:pPr indent="-355600" lvl="0" marL="457200" rtl="0" algn="l">
              <a:lnSpc>
                <a:spcPct val="100000"/>
              </a:lnSpc>
              <a:spcBef>
                <a:spcPts val="0"/>
              </a:spcBef>
              <a:spcAft>
                <a:spcPts val="0"/>
              </a:spcAft>
              <a:buClr>
                <a:srgbClr val="FFFFFF"/>
              </a:buClr>
              <a:buSzPts val="2000"/>
              <a:buChar char="●"/>
            </a:pPr>
            <a:r>
              <a:rPr lang="en" sz="2000">
                <a:solidFill>
                  <a:srgbClr val="FFFFFF"/>
                </a:solidFill>
              </a:rPr>
              <a:t>Tested hypothesis over 3 categories: </a:t>
            </a:r>
            <a:r>
              <a:rPr lang="en" sz="2000">
                <a:solidFill>
                  <a:srgbClr val="FF00FF"/>
                </a:solidFill>
              </a:rPr>
              <a:t>Travel and Events</a:t>
            </a:r>
            <a:r>
              <a:rPr lang="en" sz="2000">
                <a:solidFill>
                  <a:srgbClr val="FFFFFF"/>
                </a:solidFill>
              </a:rPr>
              <a:t>, </a:t>
            </a:r>
            <a:r>
              <a:rPr lang="en" sz="2000">
                <a:solidFill>
                  <a:srgbClr val="FFFF00"/>
                </a:solidFill>
              </a:rPr>
              <a:t>News and Politics</a:t>
            </a:r>
            <a:r>
              <a:rPr lang="en" sz="2000">
                <a:solidFill>
                  <a:srgbClr val="FFFFFF"/>
                </a:solidFill>
              </a:rPr>
              <a:t>, and </a:t>
            </a:r>
            <a:r>
              <a:rPr lang="en" sz="2000">
                <a:solidFill>
                  <a:srgbClr val="00FF00"/>
                </a:solidFill>
              </a:rPr>
              <a:t>Science and Technology</a:t>
            </a:r>
            <a:endParaRPr sz="2000">
              <a:solidFill>
                <a:srgbClr val="00FF00"/>
              </a:solidFill>
            </a:endParaRPr>
          </a:p>
          <a:p>
            <a:pPr indent="-355600" lvl="0" marL="457200" rtl="0" algn="l">
              <a:lnSpc>
                <a:spcPct val="100000"/>
              </a:lnSpc>
              <a:spcBef>
                <a:spcPts val="0"/>
              </a:spcBef>
              <a:spcAft>
                <a:spcPts val="0"/>
              </a:spcAft>
              <a:buClr>
                <a:srgbClr val="FFFFFF"/>
              </a:buClr>
              <a:buSzPts val="2000"/>
              <a:buChar char="●"/>
            </a:pPr>
            <a:r>
              <a:rPr lang="en" sz="2000">
                <a:solidFill>
                  <a:srgbClr val="FFFFFF"/>
                </a:solidFill>
              </a:rPr>
              <a:t>The average number of views for </a:t>
            </a:r>
            <a:r>
              <a:rPr lang="en" sz="2000">
                <a:solidFill>
                  <a:srgbClr val="00FFFF"/>
                </a:solidFill>
              </a:rPr>
              <a:t>mainstream </a:t>
            </a:r>
            <a:r>
              <a:rPr lang="en" sz="2000">
                <a:solidFill>
                  <a:srgbClr val="FFFFFF"/>
                </a:solidFill>
              </a:rPr>
              <a:t>news source videos is significantly greater than for </a:t>
            </a:r>
            <a:r>
              <a:rPr lang="en" sz="2000">
                <a:solidFill>
                  <a:srgbClr val="FF9900"/>
                </a:solidFill>
              </a:rPr>
              <a:t>independent</a:t>
            </a:r>
            <a:r>
              <a:rPr lang="en" sz="2000">
                <a:solidFill>
                  <a:srgbClr val="FFFFFF"/>
                </a:solidFill>
              </a:rPr>
              <a:t> news source videos</a:t>
            </a:r>
            <a:endParaRPr sz="2000">
              <a:solidFill>
                <a:srgbClr val="FFFFFF"/>
              </a:solidFill>
            </a:endParaRPr>
          </a:p>
          <a:p>
            <a:pPr indent="-355600" lvl="0" marL="457200" rtl="0" algn="l">
              <a:lnSpc>
                <a:spcPct val="100000"/>
              </a:lnSpc>
              <a:spcBef>
                <a:spcPts val="0"/>
              </a:spcBef>
              <a:spcAft>
                <a:spcPts val="0"/>
              </a:spcAft>
              <a:buClr>
                <a:srgbClr val="FFFFFF"/>
              </a:buClr>
              <a:buSzPts val="2000"/>
              <a:buChar char="●"/>
            </a:pPr>
            <a:r>
              <a:rPr lang="en" sz="2000">
                <a:solidFill>
                  <a:srgbClr val="FFFFFF"/>
                </a:solidFill>
              </a:rPr>
              <a:t>The P value is greater than the a statistically significant confidence value for disproving a null hypothesis. So, we have very little confidence to prove our hypothesis accurate.</a:t>
            </a:r>
            <a:endParaRPr sz="2000">
              <a:solidFill>
                <a:srgbClr val="FFFFFF"/>
              </a:solidFill>
            </a:endParaRPr>
          </a:p>
          <a:p>
            <a:pPr indent="-355600" lvl="0" marL="457200" rtl="0" algn="l">
              <a:lnSpc>
                <a:spcPct val="100000"/>
              </a:lnSpc>
              <a:spcBef>
                <a:spcPts val="0"/>
              </a:spcBef>
              <a:spcAft>
                <a:spcPts val="0"/>
              </a:spcAft>
              <a:buClr>
                <a:srgbClr val="FFFFFF"/>
              </a:buClr>
              <a:buSzPts val="2000"/>
              <a:buChar char="●"/>
            </a:pPr>
            <a:r>
              <a:rPr lang="en" sz="2000">
                <a:solidFill>
                  <a:srgbClr val="FF0000"/>
                </a:solidFill>
              </a:rPr>
              <a:t>Hypothesis failed on all 3</a:t>
            </a:r>
            <a:r>
              <a:rPr lang="en" sz="2000">
                <a:solidFill>
                  <a:srgbClr val="FFFFFF"/>
                </a:solidFill>
              </a:rPr>
              <a:t> </a:t>
            </a:r>
            <a:r>
              <a:rPr lang="en" sz="2000">
                <a:solidFill>
                  <a:srgbClr val="FF0000"/>
                </a:solidFill>
              </a:rPr>
              <a:t>categories</a:t>
            </a:r>
            <a:endParaRPr sz="2000">
              <a:solidFill>
                <a:srgbClr val="FF0000"/>
              </a:solidFill>
            </a:endParaRPr>
          </a:p>
          <a:p>
            <a:pPr indent="0" lvl="0" marL="0" rtl="0" algn="l">
              <a:lnSpc>
                <a:spcPct val="100000"/>
              </a:lnSpc>
              <a:spcBef>
                <a:spcPts val="0"/>
              </a:spcBef>
              <a:spcAft>
                <a:spcPts val="0"/>
              </a:spcAft>
              <a:buNone/>
            </a:pPr>
            <a:r>
              <a:t/>
            </a:r>
            <a:endParaRPr sz="2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1" name="Shape 141"/>
        <p:cNvGrpSpPr/>
        <p:nvPr/>
      </p:nvGrpSpPr>
      <p:grpSpPr>
        <a:xfrm>
          <a:off x="0" y="0"/>
          <a:ext cx="0" cy="0"/>
          <a:chOff x="0" y="0"/>
          <a:chExt cx="0" cy="0"/>
        </a:xfrm>
      </p:grpSpPr>
      <p:sp>
        <p:nvSpPr>
          <p:cNvPr id="142" name="Google Shape;142;p25"/>
          <p:cNvSpPr txBox="1"/>
          <p:nvPr>
            <p:ph type="title"/>
          </p:nvPr>
        </p:nvSpPr>
        <p:spPr>
          <a:xfrm>
            <a:off x="311700" y="2026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Conclusions</a:t>
            </a:r>
            <a:endParaRPr i="1" sz="3000">
              <a:solidFill>
                <a:schemeClr val="lt1"/>
              </a:solidFill>
            </a:endParaRPr>
          </a:p>
        </p:txBody>
      </p:sp>
      <p:sp>
        <p:nvSpPr>
          <p:cNvPr id="143" name="Google Shape;143;p25"/>
          <p:cNvSpPr txBox="1"/>
          <p:nvPr>
            <p:ph idx="1" type="body"/>
          </p:nvPr>
        </p:nvSpPr>
        <p:spPr>
          <a:xfrm>
            <a:off x="124200" y="880700"/>
            <a:ext cx="8895600" cy="21549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a:solidFill>
                  <a:schemeClr val="lt1"/>
                </a:solidFill>
              </a:rPr>
              <a:t>Since all of our three categories failed our hypothesis, we would say that </a:t>
            </a:r>
            <a:r>
              <a:rPr lang="en">
                <a:solidFill>
                  <a:srgbClr val="FF0000"/>
                </a:solidFill>
              </a:rPr>
              <a:t>our hypothesis was disproved</a:t>
            </a:r>
            <a:r>
              <a:rPr lang="en">
                <a:solidFill>
                  <a:schemeClr val="lt1"/>
                </a:solidFill>
              </a:rPr>
              <a:t> meaning that mainstream news sources are more prefered than independent sources. Some variables that may have affected our results are: </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Categories that we selected to investigate</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Trouble determining what qualifies as news</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Some mainstream news sources are also biased and so may not be as trustworthy in general</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a:p>
            <a:pPr indent="0" lvl="0" marL="0" rtl="0" algn="l">
              <a:lnSpc>
                <a:spcPct val="100000"/>
              </a:lnSpc>
              <a:spcBef>
                <a:spcPts val="0"/>
              </a:spcBef>
              <a:spcAft>
                <a:spcPts val="0"/>
              </a:spcAft>
              <a:buNone/>
            </a:pPr>
            <a:r>
              <a:t/>
            </a:r>
            <a:endParaRPr sz="2000">
              <a:solidFill>
                <a:schemeClr val="lt1"/>
              </a:solidFill>
            </a:endParaRPr>
          </a:p>
        </p:txBody>
      </p:sp>
      <p:sp>
        <p:nvSpPr>
          <p:cNvPr id="144" name="Google Shape;144;p25"/>
          <p:cNvSpPr txBox="1"/>
          <p:nvPr/>
        </p:nvSpPr>
        <p:spPr>
          <a:xfrm>
            <a:off x="311700" y="3141000"/>
            <a:ext cx="8672100" cy="165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Proxima Nova"/>
                <a:ea typeface="Proxima Nova"/>
                <a:cs typeface="Proxima Nova"/>
                <a:sym typeface="Proxima Nova"/>
              </a:rPr>
              <a:t>If we were to later expand on the project, we would:</a:t>
            </a:r>
            <a:endParaRPr sz="1800">
              <a:solidFill>
                <a:schemeClr val="lt1"/>
              </a:solidFill>
              <a:latin typeface="Proxima Nova"/>
              <a:ea typeface="Proxima Nova"/>
              <a:cs typeface="Proxima Nova"/>
              <a:sym typeface="Proxima Nova"/>
            </a:endParaRPr>
          </a:p>
          <a:p>
            <a:pPr indent="-342900" lvl="0" marL="457200" rtl="0" algn="l">
              <a:spcBef>
                <a:spcPts val="0"/>
              </a:spcBef>
              <a:spcAft>
                <a:spcPts val="0"/>
              </a:spcAft>
              <a:buClr>
                <a:schemeClr val="lt1"/>
              </a:buClr>
              <a:buSzPts val="1800"/>
              <a:buFont typeface="Proxima Nova"/>
              <a:buChar char="●"/>
            </a:pPr>
            <a:r>
              <a:rPr lang="en" sz="1800">
                <a:solidFill>
                  <a:schemeClr val="lt1"/>
                </a:solidFill>
                <a:latin typeface="Proxima Nova"/>
                <a:ea typeface="Proxima Nova"/>
                <a:cs typeface="Proxima Nova"/>
                <a:sym typeface="Proxima Nova"/>
              </a:rPr>
              <a:t>Analyze all of the relevant data to collect more information on whether news sources are from official platforms or not</a:t>
            </a:r>
            <a:endParaRPr sz="1800">
              <a:solidFill>
                <a:schemeClr val="lt1"/>
              </a:solidFill>
              <a:latin typeface="Proxima Nova"/>
              <a:ea typeface="Proxima Nova"/>
              <a:cs typeface="Proxima Nova"/>
              <a:sym typeface="Proxima Nova"/>
            </a:endParaRPr>
          </a:p>
          <a:p>
            <a:pPr indent="-342900" lvl="0" marL="457200" rtl="0" algn="l">
              <a:spcBef>
                <a:spcPts val="0"/>
              </a:spcBef>
              <a:spcAft>
                <a:spcPts val="0"/>
              </a:spcAft>
              <a:buClr>
                <a:schemeClr val="lt1"/>
              </a:buClr>
              <a:buSzPts val="1800"/>
              <a:buFont typeface="Proxima Nova"/>
              <a:buChar char="●"/>
            </a:pPr>
            <a:r>
              <a:rPr lang="en" sz="1800">
                <a:solidFill>
                  <a:schemeClr val="lt1"/>
                </a:solidFill>
                <a:latin typeface="Proxima Nova"/>
                <a:ea typeface="Proxima Nova"/>
                <a:cs typeface="Proxima Nova"/>
                <a:sym typeface="Proxima Nova"/>
              </a:rPr>
              <a:t>Go deeper into the content of each video to truly understand whether the videos are truthful to their described title and description</a:t>
            </a:r>
            <a:endParaRPr sz="20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8" name="Shape 148"/>
        <p:cNvGrpSpPr/>
        <p:nvPr/>
      </p:nvGrpSpPr>
      <p:grpSpPr>
        <a:xfrm>
          <a:off x="0" y="0"/>
          <a:ext cx="0" cy="0"/>
          <a:chOff x="0" y="0"/>
          <a:chExt cx="0" cy="0"/>
        </a:xfrm>
      </p:grpSpPr>
      <p:sp>
        <p:nvSpPr>
          <p:cNvPr id="149" name="Google Shape;149;p26"/>
          <p:cNvSpPr txBox="1"/>
          <p:nvPr>
            <p:ph type="title"/>
          </p:nvPr>
        </p:nvSpPr>
        <p:spPr>
          <a:xfrm>
            <a:off x="311700" y="255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In hindsight...</a:t>
            </a:r>
            <a:endParaRPr i="1" sz="3000">
              <a:solidFill>
                <a:schemeClr val="lt1"/>
              </a:solidFill>
            </a:endParaRPr>
          </a:p>
        </p:txBody>
      </p:sp>
      <p:sp>
        <p:nvSpPr>
          <p:cNvPr id="150" name="Google Shape;150;p26"/>
          <p:cNvSpPr txBox="1"/>
          <p:nvPr>
            <p:ph idx="1" type="body"/>
          </p:nvPr>
        </p:nvSpPr>
        <p:spPr>
          <a:xfrm>
            <a:off x="311700" y="1017725"/>
            <a:ext cx="8520600" cy="3177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lt1"/>
              </a:solidFill>
            </a:endParaRPr>
          </a:p>
          <a:p>
            <a:pPr indent="0" lvl="0" marL="0" marR="0" rtl="0" algn="l">
              <a:lnSpc>
                <a:spcPct val="100000"/>
              </a:lnSpc>
              <a:spcBef>
                <a:spcPts val="0"/>
              </a:spcBef>
              <a:spcAft>
                <a:spcPts val="0"/>
              </a:spcAft>
              <a:buNone/>
            </a:pPr>
            <a:r>
              <a:rPr lang="en">
                <a:solidFill>
                  <a:schemeClr val="lt1"/>
                </a:solidFill>
              </a:rPr>
              <a:t>Using</a:t>
            </a:r>
            <a:r>
              <a:rPr lang="en">
                <a:solidFill>
                  <a:srgbClr val="000000"/>
                </a:solidFill>
                <a:latin typeface="Arial"/>
                <a:ea typeface="Arial"/>
                <a:cs typeface="Arial"/>
                <a:sym typeface="Arial"/>
              </a:rPr>
              <a:t> </a:t>
            </a:r>
            <a:r>
              <a:rPr lang="en">
                <a:solidFill>
                  <a:schemeClr val="lt1"/>
                </a:solidFill>
              </a:rPr>
              <a:t>the</a:t>
            </a:r>
            <a:r>
              <a:rPr lang="en">
                <a:solidFill>
                  <a:srgbClr val="000000"/>
                </a:solidFill>
                <a:latin typeface="Arial"/>
                <a:ea typeface="Arial"/>
                <a:cs typeface="Arial"/>
                <a:sym typeface="Arial"/>
              </a:rPr>
              <a:t> </a:t>
            </a:r>
            <a:r>
              <a:rPr lang="en">
                <a:solidFill>
                  <a:schemeClr val="lt1"/>
                </a:solidFill>
              </a:rPr>
              <a:t>same raw data there are many different conclusions that could be made by looking at different aspects of the data.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could use more or all categories in testing our hypothesis which may result in a different outcome.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could also classify Independent and Mainstream differently where we would have conflicting data and possibly different results.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may use different metrics to analyze this data. For example, the likes and dislikes were ignored in our analysis. </a:t>
            </a:r>
            <a:endParaRPr>
              <a:solidFill>
                <a:schemeClr val="lt1"/>
              </a:solidFill>
            </a:endParaRPr>
          </a:p>
          <a:p>
            <a:pPr indent="-342900" lvl="1" marL="914400" marR="0" rtl="0" algn="l">
              <a:lnSpc>
                <a:spcPct val="100000"/>
              </a:lnSpc>
              <a:spcBef>
                <a:spcPts val="0"/>
              </a:spcBef>
              <a:spcAft>
                <a:spcPts val="0"/>
              </a:spcAft>
              <a:buClr>
                <a:schemeClr val="lt1"/>
              </a:buClr>
              <a:buSzPts val="1800"/>
              <a:buChar char="○"/>
            </a:pPr>
            <a:r>
              <a:rPr lang="en" sz="1800">
                <a:solidFill>
                  <a:schemeClr val="lt1"/>
                </a:solidFill>
              </a:rPr>
              <a:t>Including this data could give a representation of US viewers’ opinions on Mainstream and Independent sources. </a:t>
            </a:r>
            <a:endParaRPr sz="18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4" name="Shape 154"/>
        <p:cNvGrpSpPr/>
        <p:nvPr/>
      </p:nvGrpSpPr>
      <p:grpSpPr>
        <a:xfrm>
          <a:off x="0" y="0"/>
          <a:ext cx="0" cy="0"/>
          <a:chOff x="0" y="0"/>
          <a:chExt cx="0" cy="0"/>
        </a:xfrm>
      </p:grpSpPr>
      <p:graphicFrame>
        <p:nvGraphicFramePr>
          <p:cNvPr id="155" name="Google Shape;155;p27"/>
          <p:cNvGraphicFramePr/>
          <p:nvPr/>
        </p:nvGraphicFramePr>
        <p:xfrm>
          <a:off x="393475" y="1085925"/>
          <a:ext cx="3000000" cy="3000000"/>
        </p:xfrm>
        <a:graphic>
          <a:graphicData uri="http://schemas.openxmlformats.org/drawingml/2006/table">
            <a:tbl>
              <a:tblPr>
                <a:noFill/>
                <a:tableStyleId>{63D7A014-0948-4C9C-A401-621482B69344}</a:tableStyleId>
              </a:tblPr>
              <a:tblGrid>
                <a:gridCol w="3138625"/>
                <a:gridCol w="2655775"/>
                <a:gridCol w="2293625"/>
              </a:tblGrid>
              <a:tr h="959925">
                <a:tc>
                  <a:txBody>
                    <a:bodyPr/>
                    <a:lstStyle/>
                    <a:p>
                      <a:pPr indent="0" lvl="0" marL="0" rtl="0" algn="l">
                        <a:spcBef>
                          <a:spcPts val="0"/>
                        </a:spcBef>
                        <a:spcAft>
                          <a:spcPts val="0"/>
                        </a:spcAft>
                        <a:buNone/>
                      </a:pPr>
                      <a:r>
                        <a:rPr lang="en">
                          <a:solidFill>
                            <a:srgbClr val="FFFFFF"/>
                          </a:solidFill>
                        </a:rPr>
                        <a:t>Overall Data</a:t>
                      </a:r>
                      <a:endParaRPr>
                        <a:solidFill>
                          <a:srgbClr val="FFFFFF"/>
                        </a:solidFill>
                      </a:endParaRPr>
                    </a:p>
                  </a:txBody>
                  <a:tcPr marT="63500" marB="63500" marR="63500" marL="63500"/>
                </a:tc>
                <a:tc>
                  <a:txBody>
                    <a:bodyPr/>
                    <a:lstStyle/>
                    <a:p>
                      <a:pPr indent="0" lvl="0" marL="0" rtl="0" algn="l">
                        <a:spcBef>
                          <a:spcPts val="0"/>
                        </a:spcBef>
                        <a:spcAft>
                          <a:spcPts val="0"/>
                        </a:spcAft>
                        <a:buNone/>
                      </a:pPr>
                      <a:r>
                        <a:rPr lang="en">
                          <a:solidFill>
                            <a:srgbClr val="FFFFFF"/>
                          </a:solidFill>
                        </a:rPr>
                        <a:t>Independent News Source</a:t>
                      </a:r>
                      <a:endParaRPr>
                        <a:solidFill>
                          <a:srgbClr val="FFFFFF"/>
                        </a:solidFill>
                      </a:endParaRPr>
                    </a:p>
                  </a:txBody>
                  <a:tcPr marT="63500" marB="63500" marR="63500" marL="63500"/>
                </a:tc>
                <a:tc>
                  <a:txBody>
                    <a:bodyPr/>
                    <a:lstStyle/>
                    <a:p>
                      <a:pPr indent="0" lvl="0" marL="0" rtl="0" algn="l">
                        <a:lnSpc>
                          <a:spcPct val="200000"/>
                        </a:lnSpc>
                        <a:spcBef>
                          <a:spcPts val="0"/>
                        </a:spcBef>
                        <a:spcAft>
                          <a:spcPts val="0"/>
                        </a:spcAft>
                        <a:buNone/>
                      </a:pPr>
                      <a:r>
                        <a:rPr lang="en">
                          <a:solidFill>
                            <a:srgbClr val="FFFFFF"/>
                          </a:solidFill>
                        </a:rPr>
                        <a:t>Mainstream News Source</a:t>
                      </a:r>
                      <a:endParaRPr>
                        <a:solidFill>
                          <a:srgbClr val="FFFFFF"/>
                        </a:solidFill>
                      </a:endParaRPr>
                    </a:p>
                  </a:txBody>
                  <a:tcPr marT="63500" marB="63500" marR="63500" marL="63500"/>
                </a:tc>
              </a:tr>
              <a:tr h="959925">
                <a:tc>
                  <a:txBody>
                    <a:bodyPr/>
                    <a:lstStyle/>
                    <a:p>
                      <a:pPr indent="0" lvl="0" marL="0" rtl="0" algn="l">
                        <a:spcBef>
                          <a:spcPts val="0"/>
                        </a:spcBef>
                        <a:spcAft>
                          <a:spcPts val="0"/>
                        </a:spcAft>
                        <a:buNone/>
                      </a:pPr>
                      <a:r>
                        <a:rPr lang="en">
                          <a:solidFill>
                            <a:srgbClr val="FFFFFF"/>
                          </a:solidFill>
                        </a:rPr>
                        <a:t># of Unique Sources On Trending </a:t>
                      </a:r>
                      <a:endParaRPr>
                        <a:solidFill>
                          <a:srgbClr val="FFFFFF"/>
                        </a:solidFill>
                      </a:endParaRPr>
                    </a:p>
                  </a:txBody>
                  <a:tcPr marT="63500" marB="63500" marR="63500" marL="63500"/>
                </a:tc>
                <a:tc>
                  <a:txBody>
                    <a:bodyPr/>
                    <a:lstStyle/>
                    <a:p>
                      <a:pPr indent="0" lvl="0" marL="0" rtl="0" algn="ctr">
                        <a:spcBef>
                          <a:spcPts val="0"/>
                        </a:spcBef>
                        <a:spcAft>
                          <a:spcPts val="0"/>
                        </a:spcAft>
                        <a:buNone/>
                      </a:pPr>
                      <a:r>
                        <a:rPr b="1" lang="en">
                          <a:solidFill>
                            <a:srgbClr val="FFFFFF"/>
                          </a:solidFill>
                        </a:rPr>
                        <a:t>37</a:t>
                      </a:r>
                      <a:endParaRPr b="1">
                        <a:solidFill>
                          <a:srgbClr val="FFFFFF"/>
                        </a:solidFill>
                      </a:endParaRPr>
                    </a:p>
                  </a:txBody>
                  <a:tcPr marT="63500" marB="63500" marR="63500" marL="63500"/>
                </a:tc>
                <a:tc>
                  <a:txBody>
                    <a:bodyPr/>
                    <a:lstStyle/>
                    <a:p>
                      <a:pPr indent="0" lvl="0" marL="0" rtl="0" algn="ctr">
                        <a:lnSpc>
                          <a:spcPct val="200000"/>
                        </a:lnSpc>
                        <a:spcBef>
                          <a:spcPts val="0"/>
                        </a:spcBef>
                        <a:spcAft>
                          <a:spcPts val="0"/>
                        </a:spcAft>
                        <a:buNone/>
                      </a:pPr>
                      <a:r>
                        <a:rPr b="1" lang="en">
                          <a:solidFill>
                            <a:srgbClr val="FFFFFF"/>
                          </a:solidFill>
                        </a:rPr>
                        <a:t>58</a:t>
                      </a:r>
                      <a:endParaRPr b="1">
                        <a:solidFill>
                          <a:srgbClr val="FFFFFF"/>
                        </a:solidFill>
                      </a:endParaRPr>
                    </a:p>
                  </a:txBody>
                  <a:tcPr marT="63500" marB="63500" marR="63500" marL="63500"/>
                </a:tc>
              </a:tr>
              <a:tr h="622275">
                <a:tc>
                  <a:txBody>
                    <a:bodyPr/>
                    <a:lstStyle/>
                    <a:p>
                      <a:pPr indent="0" lvl="0" marL="0" rtl="0" algn="l">
                        <a:spcBef>
                          <a:spcPts val="0"/>
                        </a:spcBef>
                        <a:spcAft>
                          <a:spcPts val="0"/>
                        </a:spcAft>
                        <a:buNone/>
                      </a:pPr>
                      <a:r>
                        <a:rPr lang="en">
                          <a:solidFill>
                            <a:srgbClr val="FFFFFF"/>
                          </a:solidFill>
                        </a:rPr>
                        <a:t>What Could This Mean?</a:t>
                      </a:r>
                      <a:endParaRPr>
                        <a:solidFill>
                          <a:srgbClr val="FFFFFF"/>
                        </a:solidFill>
                      </a:endParaRPr>
                    </a:p>
                  </a:txBody>
                  <a:tcPr marT="63500" marB="63500" marR="63500" marL="63500"/>
                </a:tc>
                <a:tc gridSpan="2">
                  <a:txBody>
                    <a:bodyPr/>
                    <a:lstStyle/>
                    <a:p>
                      <a:pPr indent="0" lvl="0" marL="0" rtl="0" algn="ctr">
                        <a:spcBef>
                          <a:spcPts val="0"/>
                        </a:spcBef>
                        <a:spcAft>
                          <a:spcPts val="0"/>
                        </a:spcAft>
                        <a:buNone/>
                      </a:pPr>
                      <a:r>
                        <a:rPr lang="en">
                          <a:solidFill>
                            <a:srgbClr val="FFFFFF"/>
                          </a:solidFill>
                        </a:rPr>
                        <a:t>Mainstream News is more likely to get on to trending?</a:t>
                      </a:r>
                      <a:endParaRPr>
                        <a:solidFill>
                          <a:srgbClr val="FFFFFF"/>
                        </a:solidFill>
                      </a:endParaRPr>
                    </a:p>
                    <a:p>
                      <a:pPr indent="0" lvl="0" marL="0" rtl="0" algn="ctr">
                        <a:spcBef>
                          <a:spcPts val="0"/>
                        </a:spcBef>
                        <a:spcAft>
                          <a:spcPts val="0"/>
                        </a:spcAft>
                        <a:buNone/>
                      </a:pPr>
                      <a:r>
                        <a:rPr lang="en">
                          <a:solidFill>
                            <a:srgbClr val="FFFFFF"/>
                          </a:solidFill>
                        </a:rPr>
                        <a:t>(</a:t>
                      </a:r>
                      <a:r>
                        <a:rPr lang="en">
                          <a:solidFill>
                            <a:srgbClr val="FFFFFF"/>
                          </a:solidFill>
                        </a:rPr>
                        <a:t>definitely</a:t>
                      </a:r>
                      <a:r>
                        <a:rPr lang="en">
                          <a:solidFill>
                            <a:srgbClr val="FFFFFF"/>
                          </a:solidFill>
                        </a:rPr>
                        <a:t> needs more data) </a:t>
                      </a:r>
                      <a:endParaRPr>
                        <a:solidFill>
                          <a:srgbClr val="FFFFFF"/>
                        </a:solidFill>
                      </a:endParaRPr>
                    </a:p>
                  </a:txBody>
                  <a:tcPr marT="63500" marB="63500" marR="63500" marL="63500">
                    <a:solidFill>
                      <a:srgbClr val="FF0000"/>
                    </a:solidFill>
                  </a:tcPr>
                </a:tc>
                <a:tc hMerge="1"/>
              </a:tr>
            </a:tbl>
          </a:graphicData>
        </a:graphic>
      </p:graphicFrame>
      <p:sp>
        <p:nvSpPr>
          <p:cNvPr id="156" name="Google Shape;156;p27"/>
          <p:cNvSpPr txBox="1"/>
          <p:nvPr/>
        </p:nvSpPr>
        <p:spPr>
          <a:xfrm>
            <a:off x="267700" y="185475"/>
            <a:ext cx="7521600" cy="2633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3000">
                <a:solidFill>
                  <a:srgbClr val="FFFFFF"/>
                </a:solidFill>
              </a:rPr>
              <a:t>Other Interesting Data: </a:t>
            </a:r>
            <a:endParaRPr sz="3000">
              <a:solidFill>
                <a:srgbClr val="FFFFFF"/>
              </a:solidFill>
            </a:endParaRPr>
          </a:p>
          <a:p>
            <a:pPr indent="0" lvl="0" marL="0" rtl="0" algn="l">
              <a:lnSpc>
                <a:spcPct val="200000"/>
              </a:lnSpc>
              <a:spcBef>
                <a:spcPts val="0"/>
              </a:spcBef>
              <a:spcAft>
                <a:spcPts val="0"/>
              </a:spcAft>
              <a:buNone/>
            </a:pPr>
            <a:r>
              <a:t/>
            </a:r>
            <a:endParaRPr b="1" sz="11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60" name="Shape 160"/>
        <p:cNvGrpSpPr/>
        <p:nvPr/>
      </p:nvGrpSpPr>
      <p:grpSpPr>
        <a:xfrm>
          <a:off x="0" y="0"/>
          <a:ext cx="0" cy="0"/>
          <a:chOff x="0" y="0"/>
          <a:chExt cx="0" cy="0"/>
        </a:xfrm>
      </p:grpSpPr>
      <p:sp>
        <p:nvSpPr>
          <p:cNvPr id="161" name="Google Shape;16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rPr>
              <a:t>Sources:</a:t>
            </a:r>
            <a:endParaRPr sz="3000">
              <a:solidFill>
                <a:schemeClr val="lt1"/>
              </a:solidFill>
            </a:endParaRPr>
          </a:p>
        </p:txBody>
      </p:sp>
      <p:sp>
        <p:nvSpPr>
          <p:cNvPr id="162" name="Google Shape;162;p28"/>
          <p:cNvSpPr txBox="1"/>
          <p:nvPr>
            <p:ph idx="1" type="body"/>
          </p:nvPr>
        </p:nvSpPr>
        <p:spPr>
          <a:xfrm>
            <a:off x="311700" y="1135075"/>
            <a:ext cx="8520600" cy="3375900"/>
          </a:xfrm>
          <a:prstGeom prst="rect">
            <a:avLst/>
          </a:prstGeom>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3"/>
              </a:rPr>
              <a:t>https://www.kaggle.com/datasnaek/youtube-new</a:t>
            </a:r>
            <a:endParaRPr sz="30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4"/>
              </a:rPr>
              <a:t>http://xizabeach.com/s__www/en/</a:t>
            </a:r>
            <a:endParaRPr sz="24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5"/>
              </a:rPr>
              <a:t>http://www.kirbasinstitute.com/2016/02/politics-environment-care-and-what-we-can-do/</a:t>
            </a:r>
            <a:endParaRPr sz="24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6"/>
              </a:rPr>
              <a:t>http://www.en.netralnews.com/news/currentnews/read/10970/indonesia.offers.assistance.on.science.and.technology.at.oic.conference</a:t>
            </a:r>
            <a:r>
              <a:rPr lang="en" sz="2400">
                <a:solidFill>
                  <a:schemeClr val="lt1"/>
                </a:solidFill>
              </a:rPr>
              <a:t> </a:t>
            </a:r>
            <a:endParaRPr sz="2400">
              <a:solidFill>
                <a:schemeClr val="lt1"/>
              </a:solidFill>
            </a:endParaRPr>
          </a:p>
          <a:p>
            <a:pPr indent="-381000" lvl="0" marL="457200" rtl="0" algn="l">
              <a:lnSpc>
                <a:spcPct val="100000"/>
              </a:lnSpc>
              <a:spcBef>
                <a:spcPts val="0"/>
              </a:spcBef>
              <a:spcAft>
                <a:spcPts val="0"/>
              </a:spcAft>
              <a:buClr>
                <a:schemeClr val="lt1"/>
              </a:buClr>
              <a:buSzPts val="2400"/>
              <a:buChar char="●"/>
            </a:pPr>
            <a:r>
              <a:rPr lang="en" sz="3000">
                <a:solidFill>
                  <a:schemeClr val="lt1"/>
                </a:solidFill>
              </a:rPr>
              <a:t>Youtube</a:t>
            </a:r>
            <a:endParaRPr sz="3000">
              <a:solidFill>
                <a:schemeClr val="lt1"/>
              </a:solidFill>
            </a:endParaRPr>
          </a:p>
          <a:p>
            <a:pPr indent="-381000" lvl="0" marL="457200" rtl="0" algn="l">
              <a:lnSpc>
                <a:spcPct val="100000"/>
              </a:lnSpc>
              <a:spcBef>
                <a:spcPts val="0"/>
              </a:spcBef>
              <a:spcAft>
                <a:spcPts val="0"/>
              </a:spcAft>
              <a:buClr>
                <a:schemeClr val="lt1"/>
              </a:buClr>
              <a:buSzPts val="2400"/>
              <a:buChar char="●"/>
            </a:pPr>
            <a:r>
              <a:rPr lang="en" sz="3000">
                <a:solidFill>
                  <a:schemeClr val="lt1"/>
                </a:solidFill>
              </a:rPr>
              <a:t>Google Sheets</a:t>
            </a:r>
            <a:endParaRPr sz="30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510450" y="177795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4800"/>
              <a:t>Questions?</a:t>
            </a:r>
            <a:endParaRPr i="1" sz="4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Hypothesis</a:t>
            </a:r>
            <a:endParaRPr i="1" sz="3000">
              <a:solidFill>
                <a:schemeClr val="lt1"/>
              </a:solidFill>
            </a:endParaRPr>
          </a:p>
        </p:txBody>
      </p:sp>
      <p:sp>
        <p:nvSpPr>
          <p:cNvPr id="67" name="Google Shape;67;p14"/>
          <p:cNvSpPr txBox="1"/>
          <p:nvPr>
            <p:ph idx="1" type="body"/>
          </p:nvPr>
        </p:nvSpPr>
        <p:spPr>
          <a:xfrm>
            <a:off x="729600" y="2068300"/>
            <a:ext cx="7684800" cy="24321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sz="2400">
                <a:solidFill>
                  <a:srgbClr val="FFFFFF"/>
                </a:solidFill>
              </a:rPr>
              <a:t>We hypothesize that US trending videos on Youtube about current events come from and are viewed mostly from </a:t>
            </a:r>
            <a:r>
              <a:rPr lang="en" sz="2400">
                <a:solidFill>
                  <a:srgbClr val="FF9900"/>
                </a:solidFill>
              </a:rPr>
              <a:t>independent second hand new sources</a:t>
            </a:r>
            <a:r>
              <a:rPr lang="en" sz="2400">
                <a:solidFill>
                  <a:srgbClr val="FFFFFF"/>
                </a:solidFill>
              </a:rPr>
              <a:t> such as vloggers and other channels (Philip Defranco, Late Night Shows, etc), rather than </a:t>
            </a:r>
            <a:r>
              <a:rPr lang="en" sz="2400">
                <a:solidFill>
                  <a:srgbClr val="00FFFF"/>
                </a:solidFill>
              </a:rPr>
              <a:t>mainstream news organizations</a:t>
            </a:r>
            <a:r>
              <a:rPr lang="en" sz="2400">
                <a:solidFill>
                  <a:srgbClr val="FFFFFF"/>
                </a:solidFill>
              </a:rPr>
              <a:t> (NBC, CBS, FOX, etc).</a:t>
            </a:r>
            <a:endParaRPr sz="2400">
              <a:solidFill>
                <a:srgbClr val="FFFFFF"/>
              </a:solidFill>
            </a:endParaRPr>
          </a:p>
          <a:p>
            <a:pPr indent="0" lvl="0" marL="0" rtl="0" algn="l">
              <a:lnSpc>
                <a:spcPct val="100000"/>
              </a:lnSpc>
              <a:spcBef>
                <a:spcPts val="0"/>
              </a:spcBef>
              <a:spcAft>
                <a:spcPts val="0"/>
              </a:spcAft>
              <a:buNone/>
            </a:pPr>
            <a:r>
              <a:t/>
            </a:r>
            <a:endParaRPr sz="1600">
              <a:solidFill>
                <a:srgbClr val="FFFFFF"/>
              </a:solidFill>
            </a:endParaRPr>
          </a:p>
          <a:p>
            <a:pPr indent="0" lvl="0" marL="0" rtl="0" algn="l">
              <a:lnSpc>
                <a:spcPct val="100000"/>
              </a:lnSpc>
              <a:spcBef>
                <a:spcPts val="0"/>
              </a:spcBef>
              <a:spcAft>
                <a:spcPts val="0"/>
              </a:spcAft>
              <a:buNone/>
            </a:pPr>
            <a:r>
              <a:rPr lang="en" sz="1600">
                <a:solidFill>
                  <a:srgbClr val="FFFFFF"/>
                </a:solidFill>
              </a:rPr>
              <a:t>	</a:t>
            </a:r>
            <a:endParaRPr i="1" sz="1600">
              <a:solidFill>
                <a:srgbClr val="FFFFFF"/>
              </a:solidFill>
            </a:endParaRPr>
          </a:p>
          <a:p>
            <a:pPr indent="0" lvl="0" marL="0" rtl="0" algn="l">
              <a:lnSpc>
                <a:spcPct val="100000"/>
              </a:lnSpc>
              <a:spcBef>
                <a:spcPts val="0"/>
              </a:spcBef>
              <a:spcAft>
                <a:spcPts val="0"/>
              </a:spcAft>
              <a:buNone/>
            </a:pPr>
            <a:r>
              <a:t/>
            </a:r>
            <a:endParaRPr i="1" sz="1600">
              <a:solidFill>
                <a:srgbClr val="FFFFFF"/>
              </a:solidFill>
            </a:endParaRPr>
          </a:p>
          <a:p>
            <a:pPr indent="0" lvl="0" marL="0" rtl="0" algn="l">
              <a:lnSpc>
                <a:spcPct val="100000"/>
              </a:lnSpc>
              <a:spcBef>
                <a:spcPts val="0"/>
              </a:spcBef>
              <a:spcAft>
                <a:spcPts val="0"/>
              </a:spcAft>
              <a:buNone/>
            </a:pPr>
            <a:r>
              <a:t/>
            </a:r>
            <a:endParaRPr i="1" sz="1600">
              <a:solidFill>
                <a:srgbClr val="FFFFFF"/>
              </a:solidFill>
            </a:endParaRPr>
          </a:p>
          <a:p>
            <a:pPr indent="0" lvl="0" marL="0" rtl="0" algn="l">
              <a:lnSpc>
                <a:spcPct val="100000"/>
              </a:lnSpc>
              <a:spcBef>
                <a:spcPts val="0"/>
              </a:spcBef>
              <a:spcAft>
                <a:spcPts val="0"/>
              </a:spcAft>
              <a:buNone/>
            </a:pPr>
            <a:r>
              <a:t/>
            </a:r>
            <a:endParaRPr i="1" sz="1600">
              <a:solidFill>
                <a:srgbClr val="FFFFFF"/>
              </a:solidFill>
            </a:endParaRPr>
          </a:p>
          <a:p>
            <a:pPr indent="0" lvl="0" marL="0" rtl="0" algn="l">
              <a:lnSpc>
                <a:spcPct val="100000"/>
              </a:lnSpc>
              <a:spcBef>
                <a:spcPts val="0"/>
              </a:spcBef>
              <a:spcAft>
                <a:spcPts val="0"/>
              </a:spcAft>
              <a:buNone/>
            </a:pPr>
            <a:r>
              <a:t/>
            </a:r>
            <a:endParaRPr sz="1600">
              <a:solidFill>
                <a:srgbClr val="FFFFFF"/>
              </a:solidFill>
            </a:endParaRPr>
          </a:p>
        </p:txBody>
      </p:sp>
      <p:pic>
        <p:nvPicPr>
          <p:cNvPr id="68" name="Google Shape;68;p14"/>
          <p:cNvPicPr preferRelativeResize="0"/>
          <p:nvPr/>
        </p:nvPicPr>
        <p:blipFill>
          <a:blip r:embed="rId3">
            <a:alphaModFix/>
          </a:blip>
          <a:stretch>
            <a:fillRect/>
          </a:stretch>
        </p:blipFill>
        <p:spPr>
          <a:xfrm>
            <a:off x="5586150" y="274775"/>
            <a:ext cx="2211598" cy="1709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Definitions</a:t>
            </a:r>
            <a:endParaRPr i="1" sz="3000">
              <a:solidFill>
                <a:schemeClr val="lt1"/>
              </a:solidFill>
            </a:endParaRPr>
          </a:p>
        </p:txBody>
      </p:sp>
      <p:sp>
        <p:nvSpPr>
          <p:cNvPr id="74" name="Google Shape;74;p15"/>
          <p:cNvSpPr txBox="1"/>
          <p:nvPr>
            <p:ph idx="1" type="body"/>
          </p:nvPr>
        </p:nvSpPr>
        <p:spPr>
          <a:xfrm>
            <a:off x="729600" y="1214575"/>
            <a:ext cx="7684800" cy="336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i="1" sz="1600">
              <a:solidFill>
                <a:srgbClr val="FFFFFF"/>
              </a:solidFill>
            </a:endParaRPr>
          </a:p>
          <a:p>
            <a:pPr indent="0" lvl="0" marL="0" rtl="0" algn="l">
              <a:lnSpc>
                <a:spcPct val="100000"/>
              </a:lnSpc>
              <a:spcBef>
                <a:spcPts val="0"/>
              </a:spcBef>
              <a:spcAft>
                <a:spcPts val="0"/>
              </a:spcAft>
              <a:buNone/>
            </a:pPr>
            <a:r>
              <a:rPr lang="en" sz="1600">
                <a:solidFill>
                  <a:srgbClr val="FFFFFF"/>
                </a:solidFill>
              </a:rPr>
              <a:t>	</a:t>
            </a:r>
            <a:r>
              <a:rPr lang="en" sz="2400" u="sng">
                <a:solidFill>
                  <a:srgbClr val="00FFFF"/>
                </a:solidFill>
              </a:rPr>
              <a:t>Mainstream News Sources:</a:t>
            </a:r>
            <a:endParaRPr sz="2400" u="sng">
              <a:solidFill>
                <a:srgbClr val="00FFFF"/>
              </a:solidFill>
            </a:endParaRPr>
          </a:p>
          <a:p>
            <a:pPr indent="0" lvl="0" marL="0" rtl="0" algn="l">
              <a:lnSpc>
                <a:spcPct val="100000"/>
              </a:lnSpc>
              <a:spcBef>
                <a:spcPts val="0"/>
              </a:spcBef>
              <a:spcAft>
                <a:spcPts val="0"/>
              </a:spcAft>
              <a:buNone/>
            </a:pPr>
            <a:r>
              <a:rPr lang="en">
                <a:solidFill>
                  <a:srgbClr val="FFFFFF"/>
                </a:solidFill>
              </a:rPr>
              <a:t> </a:t>
            </a:r>
            <a:r>
              <a:rPr lang="en" sz="2000">
                <a:solidFill>
                  <a:srgbClr val="FFFFFF"/>
                </a:solidFill>
              </a:rPr>
              <a:t>A source that most have heard of and consider reputable. May have other mediums of News than just social media.</a:t>
            </a:r>
            <a:endParaRPr sz="2000">
              <a:solidFill>
                <a:srgbClr val="FFFFFF"/>
              </a:solidFill>
            </a:endParaRPr>
          </a:p>
          <a:p>
            <a:pPr indent="0" lvl="0" marL="0" rtl="0" algn="l">
              <a:lnSpc>
                <a:spcPct val="100000"/>
              </a:lnSpc>
              <a:spcBef>
                <a:spcPts val="0"/>
              </a:spcBef>
              <a:spcAft>
                <a:spcPts val="0"/>
              </a:spcAft>
              <a:buNone/>
            </a:pPr>
            <a:r>
              <a:t/>
            </a:r>
            <a:endParaRPr sz="1600">
              <a:solidFill>
                <a:srgbClr val="FFFFFF"/>
              </a:solidFill>
            </a:endParaRPr>
          </a:p>
          <a:p>
            <a:pPr indent="0" lvl="0" marL="0" rtl="0" algn="l">
              <a:lnSpc>
                <a:spcPct val="100000"/>
              </a:lnSpc>
              <a:spcBef>
                <a:spcPts val="0"/>
              </a:spcBef>
              <a:spcAft>
                <a:spcPts val="0"/>
              </a:spcAft>
              <a:buNone/>
            </a:pPr>
            <a:r>
              <a:rPr lang="en" sz="1600">
                <a:solidFill>
                  <a:srgbClr val="FFFFFF"/>
                </a:solidFill>
              </a:rPr>
              <a:t>	</a:t>
            </a:r>
            <a:r>
              <a:rPr lang="en" sz="2400" u="sng">
                <a:solidFill>
                  <a:srgbClr val="FF9900"/>
                </a:solidFill>
              </a:rPr>
              <a:t>Independent News Sources:</a:t>
            </a:r>
            <a:r>
              <a:rPr lang="en" sz="2400">
                <a:solidFill>
                  <a:srgbClr val="FFFFFF"/>
                </a:solidFill>
              </a:rPr>
              <a:t> </a:t>
            </a:r>
            <a:endParaRPr sz="2400">
              <a:solidFill>
                <a:srgbClr val="FFFFFF"/>
              </a:solidFill>
            </a:endParaRPr>
          </a:p>
          <a:p>
            <a:pPr indent="0" lvl="0" marL="0" rtl="0" algn="l">
              <a:lnSpc>
                <a:spcPct val="100000"/>
              </a:lnSpc>
              <a:spcBef>
                <a:spcPts val="0"/>
              </a:spcBef>
              <a:spcAft>
                <a:spcPts val="0"/>
              </a:spcAft>
              <a:buNone/>
            </a:pPr>
            <a:r>
              <a:rPr lang="en" sz="1600">
                <a:solidFill>
                  <a:srgbClr val="FFFFFF"/>
                </a:solidFill>
              </a:rPr>
              <a:t> </a:t>
            </a:r>
            <a:r>
              <a:rPr lang="en" sz="2000">
                <a:solidFill>
                  <a:srgbClr val="FFFFFF"/>
                </a:solidFill>
              </a:rPr>
              <a:t>A source that has no vested interest in a written topic and therefore it is commonly expected to describe the topic from a disinterested perspective. Small number of individuals that use their own video as source </a:t>
            </a:r>
            <a:endParaRPr sz="2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Social Significance</a:t>
            </a:r>
            <a:endParaRPr sz="3000">
              <a:solidFill>
                <a:schemeClr val="lt1"/>
              </a:solidFill>
            </a:endParaRPr>
          </a:p>
        </p:txBody>
      </p:sp>
      <p:sp>
        <p:nvSpPr>
          <p:cNvPr id="80" name="Google Shape;80;p16"/>
          <p:cNvSpPr txBox="1"/>
          <p:nvPr>
            <p:ph idx="1" type="body"/>
          </p:nvPr>
        </p:nvSpPr>
        <p:spPr>
          <a:xfrm>
            <a:off x="311700" y="2519050"/>
            <a:ext cx="8520600" cy="20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chemeClr val="lt1"/>
                </a:solidFill>
              </a:rPr>
              <a:t>This experiment is significant because with so many second hand news sources it can increase the spread of misinformation on important topics which can later influence decisions or opinions on these topics</a:t>
            </a:r>
            <a:endParaRPr sz="2400">
              <a:solidFill>
                <a:schemeClr val="lt1"/>
              </a:solidFill>
            </a:endParaRPr>
          </a:p>
        </p:txBody>
      </p:sp>
      <p:pic>
        <p:nvPicPr>
          <p:cNvPr id="81" name="Google Shape;81;p16"/>
          <p:cNvPicPr preferRelativeResize="0"/>
          <p:nvPr/>
        </p:nvPicPr>
        <p:blipFill>
          <a:blip r:embed="rId3">
            <a:alphaModFix/>
          </a:blip>
          <a:stretch>
            <a:fillRect/>
          </a:stretch>
        </p:blipFill>
        <p:spPr>
          <a:xfrm>
            <a:off x="4553250" y="191525"/>
            <a:ext cx="4097700" cy="2064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sp>
        <p:nvSpPr>
          <p:cNvPr id="86" name="Google Shape;86;p17"/>
          <p:cNvSpPr txBox="1"/>
          <p:nvPr>
            <p:ph type="title"/>
          </p:nvPr>
        </p:nvSpPr>
        <p:spPr>
          <a:xfrm>
            <a:off x="311700" y="413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Methodology</a:t>
            </a:r>
            <a:endParaRPr i="1" sz="3000">
              <a:solidFill>
                <a:schemeClr val="lt1"/>
              </a:solidFill>
            </a:endParaRPr>
          </a:p>
        </p:txBody>
      </p:sp>
      <p:sp>
        <p:nvSpPr>
          <p:cNvPr id="87" name="Google Shape;87;p17"/>
          <p:cNvSpPr txBox="1"/>
          <p:nvPr>
            <p:ph idx="1" type="body"/>
          </p:nvPr>
        </p:nvSpPr>
        <p:spPr>
          <a:xfrm>
            <a:off x="311700" y="1338650"/>
            <a:ext cx="8686200" cy="3472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Obtain Raw Data from our data set</a:t>
            </a:r>
            <a:endParaRPr>
              <a:solidFill>
                <a:srgbClr val="FFFFFF"/>
              </a:solidFill>
              <a:latin typeface="Helvetica Neue"/>
              <a:ea typeface="Helvetica Neue"/>
              <a:cs typeface="Helvetica Neue"/>
              <a:sym typeface="Helvetica Neue"/>
            </a:endParaRPr>
          </a:p>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Organize Data to be between November 2017 and February 2018</a:t>
            </a:r>
            <a:endParaRPr>
              <a:solidFill>
                <a:srgbClr val="FFFFFF"/>
              </a:solidFill>
              <a:latin typeface="Helvetica Neue"/>
              <a:ea typeface="Helvetica Neue"/>
              <a:cs typeface="Helvetica Neue"/>
              <a:sym typeface="Helvetica Neue"/>
            </a:endParaRPr>
          </a:p>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Extracted the Videos from the chosen 3 categories: </a:t>
            </a:r>
            <a:r>
              <a:rPr lang="en">
                <a:solidFill>
                  <a:srgbClr val="FF00FF"/>
                </a:solidFill>
                <a:latin typeface="Helvetica Neue"/>
                <a:ea typeface="Helvetica Neue"/>
                <a:cs typeface="Helvetica Neue"/>
                <a:sym typeface="Helvetica Neue"/>
              </a:rPr>
              <a:t>Travel and Events(19)</a:t>
            </a:r>
            <a:r>
              <a:rPr lang="en">
                <a:solidFill>
                  <a:srgbClr val="FFFFFF"/>
                </a:solidFill>
                <a:latin typeface="Helvetica Neue"/>
                <a:ea typeface="Helvetica Neue"/>
                <a:cs typeface="Helvetica Neue"/>
                <a:sym typeface="Helvetica Neue"/>
              </a:rPr>
              <a:t>, </a:t>
            </a:r>
            <a:r>
              <a:rPr lang="en">
                <a:solidFill>
                  <a:srgbClr val="FFFF00"/>
                </a:solidFill>
                <a:latin typeface="Helvetica Neue"/>
                <a:ea typeface="Helvetica Neue"/>
                <a:cs typeface="Helvetica Neue"/>
                <a:sym typeface="Helvetica Neue"/>
              </a:rPr>
              <a:t>News and Politics (25)</a:t>
            </a:r>
            <a:r>
              <a:rPr lang="en">
                <a:solidFill>
                  <a:srgbClr val="FFFFFF"/>
                </a:solidFill>
                <a:latin typeface="Helvetica Neue"/>
                <a:ea typeface="Helvetica Neue"/>
                <a:cs typeface="Helvetica Neue"/>
                <a:sym typeface="Helvetica Neue"/>
              </a:rPr>
              <a:t>, </a:t>
            </a:r>
            <a:r>
              <a:rPr lang="en">
                <a:solidFill>
                  <a:srgbClr val="00FF00"/>
                </a:solidFill>
                <a:latin typeface="Helvetica Neue"/>
                <a:ea typeface="Helvetica Neue"/>
                <a:cs typeface="Helvetica Neue"/>
                <a:sym typeface="Helvetica Neue"/>
              </a:rPr>
              <a:t>Science and Technology (28)</a:t>
            </a:r>
            <a:endParaRPr>
              <a:solidFill>
                <a:srgbClr val="00FF00"/>
              </a:solidFill>
              <a:latin typeface="Helvetica Neue"/>
              <a:ea typeface="Helvetica Neue"/>
              <a:cs typeface="Helvetica Neue"/>
              <a:sym typeface="Helvetica Neue"/>
            </a:endParaRPr>
          </a:p>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Parse for what qualifies as News </a:t>
            </a:r>
            <a:r>
              <a:rPr lang="en" sz="1800">
                <a:solidFill>
                  <a:srgbClr val="FFFFFF"/>
                </a:solidFill>
                <a:latin typeface="Helvetica Neue"/>
                <a:ea typeface="Helvetica Neue"/>
                <a:cs typeface="Helvetica Neue"/>
                <a:sym typeface="Helvetica Neue"/>
              </a:rPr>
              <a:t>(ie remove Superbowl Commercials, and Movie Trailers)</a:t>
            </a:r>
            <a:endParaRPr sz="1800">
              <a:solidFill>
                <a:srgbClr val="FFFFFF"/>
              </a:solidFill>
              <a:latin typeface="Helvetica Neue"/>
              <a:ea typeface="Helvetica Neue"/>
              <a:cs typeface="Helvetica Neue"/>
              <a:sym typeface="Helvetica Neue"/>
            </a:endParaRPr>
          </a:p>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Research the uploaders’ channel to determine classification as a Mainstream or Independent news source.</a:t>
            </a:r>
            <a:endParaRPr>
              <a:solidFill>
                <a:srgbClr val="FFFFFF"/>
              </a:solidFill>
              <a:latin typeface="Helvetica Neue"/>
              <a:ea typeface="Helvetica Neue"/>
              <a:cs typeface="Helvetica Neue"/>
              <a:sym typeface="Helvetica Neue"/>
            </a:endParaRPr>
          </a:p>
          <a:p>
            <a:pPr indent="-342900" lvl="0" marL="457200" rtl="0" algn="l">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Calculate and compare the averages of views of Independent and Mainstream news.</a:t>
            </a:r>
            <a:endParaRPr>
              <a:solidFill>
                <a:srgbClr val="FFFFFF"/>
              </a:solidFill>
              <a:latin typeface="Helvetica Neue"/>
              <a:ea typeface="Helvetica Neue"/>
              <a:cs typeface="Helvetica Neue"/>
              <a:sym typeface="Helvetica Neue"/>
            </a:endParaRPr>
          </a:p>
        </p:txBody>
      </p:sp>
      <p:sp>
        <p:nvSpPr>
          <p:cNvPr id="88" name="Google Shape;88;p17"/>
          <p:cNvSpPr txBox="1"/>
          <p:nvPr/>
        </p:nvSpPr>
        <p:spPr>
          <a:xfrm>
            <a:off x="784850" y="4238225"/>
            <a:ext cx="7172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3F3F3"/>
                </a:solidFill>
                <a:latin typeface="Proxima Nova"/>
                <a:ea typeface="Proxima Nova"/>
                <a:cs typeface="Proxima Nova"/>
                <a:sym typeface="Proxima Nova"/>
              </a:rPr>
              <a:t>Raw Data Set: </a:t>
            </a:r>
            <a:r>
              <a:rPr lang="en" sz="1100"/>
              <a:t> </a:t>
            </a:r>
            <a:r>
              <a:rPr lang="en" sz="1800" u="sng">
                <a:solidFill>
                  <a:srgbClr val="FF0000"/>
                </a:solidFill>
                <a:latin typeface="Proxima Nova"/>
                <a:ea typeface="Proxima Nova"/>
                <a:cs typeface="Proxima Nova"/>
                <a:sym typeface="Proxima Nova"/>
                <a:hlinkClick r:id="rId3"/>
              </a:rPr>
              <a:t>https://www.kaggle.com/datasnaek/youtube-new</a:t>
            </a:r>
            <a:endParaRPr sz="1800">
              <a:solidFill>
                <a:srgbClr val="FF0000"/>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Assumptions </a:t>
            </a:r>
            <a:endParaRPr i="1" sz="3000">
              <a:solidFill>
                <a:schemeClr val="lt1"/>
              </a:solidFill>
            </a:endParaRPr>
          </a:p>
        </p:txBody>
      </p:sp>
      <p:sp>
        <p:nvSpPr>
          <p:cNvPr id="94" name="Google Shape;94;p18"/>
          <p:cNvSpPr txBox="1"/>
          <p:nvPr>
            <p:ph idx="1" type="body"/>
          </p:nvPr>
        </p:nvSpPr>
        <p:spPr>
          <a:xfrm>
            <a:off x="148375" y="1121425"/>
            <a:ext cx="5724600" cy="38217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rgbClr val="FF0000"/>
              </a:buClr>
              <a:buSzPts val="1400"/>
              <a:buChar char="●"/>
            </a:pPr>
            <a:r>
              <a:rPr lang="en" sz="1400">
                <a:solidFill>
                  <a:srgbClr val="FF0000"/>
                </a:solidFill>
              </a:rPr>
              <a:t>Youtube</a:t>
            </a:r>
            <a:r>
              <a:rPr lang="en" sz="1400">
                <a:solidFill>
                  <a:srgbClr val="FFFFFF"/>
                </a:solidFill>
              </a:rPr>
              <a:t> has not explicitly stated what dictates a view, however it is known that Youtube verifies all views after 300 and check proportional watch time to overall video time. </a:t>
            </a:r>
            <a:endParaRPr sz="1400">
              <a:solidFill>
                <a:srgbClr val="FFFFFF"/>
              </a:solidFill>
            </a:endParaRPr>
          </a:p>
          <a:p>
            <a:pPr indent="-317500" lvl="0" marL="457200" rtl="0" algn="l">
              <a:lnSpc>
                <a:spcPct val="100000"/>
              </a:lnSpc>
              <a:spcBef>
                <a:spcPts val="0"/>
              </a:spcBef>
              <a:spcAft>
                <a:spcPts val="0"/>
              </a:spcAft>
              <a:buClr>
                <a:srgbClr val="FF0000"/>
              </a:buClr>
              <a:buSzPts val="1400"/>
              <a:buChar char="●"/>
            </a:pPr>
            <a:r>
              <a:rPr lang="en" sz="1400">
                <a:solidFill>
                  <a:srgbClr val="FFFFFF"/>
                </a:solidFill>
              </a:rPr>
              <a:t>Views are from all over the world but are trending in America</a:t>
            </a:r>
            <a:endParaRPr sz="1400">
              <a:solidFill>
                <a:srgbClr val="FFFFFF"/>
              </a:solidFill>
            </a:endParaRPr>
          </a:p>
          <a:p>
            <a:pPr indent="-317500" lvl="0" marL="457200" rtl="0" algn="l">
              <a:lnSpc>
                <a:spcPct val="100000"/>
              </a:lnSpc>
              <a:spcBef>
                <a:spcPts val="0"/>
              </a:spcBef>
              <a:spcAft>
                <a:spcPts val="0"/>
              </a:spcAft>
              <a:buClr>
                <a:srgbClr val="FF0000"/>
              </a:buClr>
              <a:buSzPts val="1400"/>
              <a:buChar char="●"/>
            </a:pPr>
            <a:r>
              <a:rPr lang="en" sz="1400">
                <a:solidFill>
                  <a:srgbClr val="FFFFFF"/>
                </a:solidFill>
              </a:rPr>
              <a:t>To constitute as a current event/news the video has to be within the following boundaries  </a:t>
            </a:r>
            <a:endParaRPr sz="1400">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Must affect society as a whole</a:t>
            </a:r>
            <a:endParaRPr>
              <a:solidFill>
                <a:srgbClr val="FFFFFF"/>
              </a:solidFill>
            </a:endParaRPr>
          </a:p>
          <a:p>
            <a:pPr indent="-317500" lvl="2" marL="1371600" rtl="0" algn="l">
              <a:lnSpc>
                <a:spcPct val="100000"/>
              </a:lnSpc>
              <a:spcBef>
                <a:spcPts val="0"/>
              </a:spcBef>
              <a:spcAft>
                <a:spcPts val="0"/>
              </a:spcAft>
              <a:buClr>
                <a:srgbClr val="FF0000"/>
              </a:buClr>
              <a:buSzPts val="1400"/>
              <a:buChar char="■"/>
            </a:pPr>
            <a:r>
              <a:rPr lang="en">
                <a:solidFill>
                  <a:srgbClr val="FFFFFF"/>
                </a:solidFill>
              </a:rPr>
              <a:t>Ie. DIY and Unboxing videos do not count</a:t>
            </a:r>
            <a:endParaRPr>
              <a:solidFill>
                <a:srgbClr val="FFFFFF"/>
              </a:solidFill>
            </a:endParaRPr>
          </a:p>
          <a:p>
            <a:pPr indent="-317500" lvl="0" marL="457200" rtl="0" algn="l">
              <a:lnSpc>
                <a:spcPct val="100000"/>
              </a:lnSpc>
              <a:spcBef>
                <a:spcPts val="0"/>
              </a:spcBef>
              <a:spcAft>
                <a:spcPts val="0"/>
              </a:spcAft>
              <a:buClr>
                <a:srgbClr val="FF0000"/>
              </a:buClr>
              <a:buSzPts val="1400"/>
              <a:buChar char="●"/>
            </a:pPr>
            <a:r>
              <a:rPr lang="en" sz="1400">
                <a:solidFill>
                  <a:srgbClr val="FFFFFF"/>
                </a:solidFill>
              </a:rPr>
              <a:t>The category given to the video are absolute and accurate</a:t>
            </a:r>
            <a:endParaRPr sz="1400">
              <a:solidFill>
                <a:srgbClr val="FFFFFF"/>
              </a:solidFill>
            </a:endParaRPr>
          </a:p>
          <a:p>
            <a:pPr indent="-317500" lvl="0" marL="457200" rtl="0" algn="l">
              <a:lnSpc>
                <a:spcPct val="100000"/>
              </a:lnSpc>
              <a:spcBef>
                <a:spcPts val="0"/>
              </a:spcBef>
              <a:spcAft>
                <a:spcPts val="0"/>
              </a:spcAft>
              <a:buClr>
                <a:srgbClr val="FF0000"/>
              </a:buClr>
              <a:buSzPts val="1400"/>
              <a:buChar char="●"/>
            </a:pPr>
            <a:r>
              <a:rPr lang="en" sz="1400">
                <a:solidFill>
                  <a:srgbClr val="FFFFFF"/>
                </a:solidFill>
              </a:rPr>
              <a:t>The difference between Independent and mainstream news Organizations are determined by all the following criteria: </a:t>
            </a:r>
            <a:endParaRPr sz="1400">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Mainstream news organizations are “grand” in the sense that they cover mediums other than Social Media</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Independent news sources are smaller in that they may only have Social Media and one other medium and are run by a few members</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Mainstream news is frequently updated</a:t>
            </a:r>
            <a:endParaRPr>
              <a:solidFill>
                <a:srgbClr val="FFFFFF"/>
              </a:solidFill>
            </a:endParaRPr>
          </a:p>
        </p:txBody>
      </p:sp>
      <p:graphicFrame>
        <p:nvGraphicFramePr>
          <p:cNvPr id="95" name="Google Shape;95;p18"/>
          <p:cNvGraphicFramePr/>
          <p:nvPr/>
        </p:nvGraphicFramePr>
        <p:xfrm>
          <a:off x="6360150" y="776000"/>
          <a:ext cx="3000000" cy="3000000"/>
        </p:xfrm>
        <a:graphic>
          <a:graphicData uri="http://schemas.openxmlformats.org/drawingml/2006/table">
            <a:tbl>
              <a:tblPr>
                <a:noFill/>
                <a:tableStyleId>{6D146B44-0F69-4B20-97C3-5DEAB001998D}</a:tableStyleId>
              </a:tblPr>
              <a:tblGrid>
                <a:gridCol w="2425200"/>
              </a:tblGrid>
              <a:tr h="370525">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19 - Travel &amp; Events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21 - Videoblogging</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22 - People &amp; Blogs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3912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23 - Comedy</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24 - Entertainment</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25 - News &amp; Politics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27 - Education</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73500">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28 - Science &amp; Technology</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24025">
                <a:tc>
                  <a:txBody>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29 - Nonprofits &amp; Activism</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9" name="Shape 99"/>
        <p:cNvGrpSpPr/>
        <p:nvPr/>
      </p:nvGrpSpPr>
      <p:grpSpPr>
        <a:xfrm>
          <a:off x="0" y="0"/>
          <a:ext cx="0" cy="0"/>
          <a:chOff x="0" y="0"/>
          <a:chExt cx="0" cy="0"/>
        </a:xfrm>
      </p:grpSpPr>
      <p:sp>
        <p:nvSpPr>
          <p:cNvPr id="100" name="Google Shape;100;p19"/>
          <p:cNvSpPr txBox="1"/>
          <p:nvPr>
            <p:ph idx="1" type="body"/>
          </p:nvPr>
        </p:nvSpPr>
        <p:spPr>
          <a:xfrm>
            <a:off x="4373898" y="1910475"/>
            <a:ext cx="639000" cy="1017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4800">
                <a:solidFill>
                  <a:srgbClr val="FFFFFF"/>
                </a:solidFill>
              </a:rPr>
              <a:t>...</a:t>
            </a:r>
            <a:endParaRPr sz="4800">
              <a:solidFill>
                <a:srgbClr val="FFFFFF"/>
              </a:solidFill>
            </a:endParaRPr>
          </a:p>
        </p:txBody>
      </p:sp>
      <p:pic>
        <p:nvPicPr>
          <p:cNvPr id="101" name="Google Shape;101;p19"/>
          <p:cNvPicPr preferRelativeResize="0"/>
          <p:nvPr/>
        </p:nvPicPr>
        <p:blipFill rotWithShape="1">
          <a:blip r:embed="rId3">
            <a:alphaModFix/>
          </a:blip>
          <a:srcRect b="62932" l="0" r="52310" t="0"/>
          <a:stretch/>
        </p:blipFill>
        <p:spPr>
          <a:xfrm>
            <a:off x="433425" y="352725"/>
            <a:ext cx="8277151" cy="2086388"/>
          </a:xfrm>
          <a:prstGeom prst="rect">
            <a:avLst/>
          </a:prstGeom>
          <a:noFill/>
          <a:ln>
            <a:noFill/>
          </a:ln>
        </p:spPr>
      </p:pic>
      <p:pic>
        <p:nvPicPr>
          <p:cNvPr id="102" name="Google Shape;102;p19"/>
          <p:cNvPicPr preferRelativeResize="0"/>
          <p:nvPr/>
        </p:nvPicPr>
        <p:blipFill rotWithShape="1">
          <a:blip r:embed="rId4">
            <a:alphaModFix/>
          </a:blip>
          <a:srcRect b="0" l="0" r="51646" t="51238"/>
          <a:stretch/>
        </p:blipFill>
        <p:spPr>
          <a:xfrm>
            <a:off x="433425" y="2670850"/>
            <a:ext cx="8277150" cy="2292100"/>
          </a:xfrm>
          <a:prstGeom prst="rect">
            <a:avLst/>
          </a:prstGeom>
          <a:noFill/>
          <a:ln>
            <a:noFill/>
          </a:ln>
        </p:spPr>
      </p:pic>
      <p:sp>
        <p:nvSpPr>
          <p:cNvPr id="103" name="Google Shape;103;p19"/>
          <p:cNvSpPr txBox="1"/>
          <p:nvPr/>
        </p:nvSpPr>
        <p:spPr>
          <a:xfrm>
            <a:off x="2633575" y="4018350"/>
            <a:ext cx="7121700" cy="8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txBox="1"/>
          <p:nvPr/>
        </p:nvSpPr>
        <p:spPr>
          <a:xfrm>
            <a:off x="433425" y="0"/>
            <a:ext cx="1328100" cy="41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Raw Data Set</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8" name="Shape 108"/>
        <p:cNvGrpSpPr/>
        <p:nvPr/>
      </p:nvGrpSpPr>
      <p:grpSpPr>
        <a:xfrm>
          <a:off x="0" y="0"/>
          <a:ext cx="0" cy="0"/>
          <a:chOff x="0" y="0"/>
          <a:chExt cx="0" cy="0"/>
        </a:xfrm>
      </p:grpSpPr>
      <p:sp>
        <p:nvSpPr>
          <p:cNvPr id="109" name="Google Shape;109;p20"/>
          <p:cNvSpPr txBox="1"/>
          <p:nvPr/>
        </p:nvSpPr>
        <p:spPr>
          <a:xfrm>
            <a:off x="160750" y="408025"/>
            <a:ext cx="8679600" cy="444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Sorted Data:</a:t>
            </a:r>
            <a:endParaRPr sz="3600">
              <a:solidFill>
                <a:srgbClr val="FFFFFF"/>
              </a:solidFill>
            </a:endParaRPr>
          </a:p>
          <a:p>
            <a:pPr indent="0" lvl="0" marL="0" rtl="0" algn="l">
              <a:spcBef>
                <a:spcPts val="0"/>
              </a:spcBef>
              <a:spcAft>
                <a:spcPts val="0"/>
              </a:spcAft>
              <a:buNone/>
            </a:pPr>
            <a:r>
              <a:t/>
            </a:r>
            <a:endParaRPr sz="36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rPr lang="en" sz="1800" u="sng">
                <a:solidFill>
                  <a:schemeClr val="hlink"/>
                </a:solidFill>
                <a:hlinkClick r:id="rId3"/>
              </a:rPr>
              <a:t>https://docs.google.com/spreadsheets/d/1yx8ALrBK8MU2be3H7RKKJaBcslIXcED2YMbr8E8E16o/edit#gid=0</a:t>
            </a:r>
            <a:r>
              <a:rPr lang="en" sz="1800">
                <a:solidFill>
                  <a:srgbClr val="FFFFFF"/>
                </a:solidFill>
              </a:rPr>
              <a:t> </a:t>
            </a:r>
            <a:endParaRPr sz="1800">
              <a:solidFill>
                <a:srgbClr val="FFFFFF"/>
              </a:solidFill>
            </a:endParaRPr>
          </a:p>
        </p:txBody>
      </p:sp>
      <p:pic>
        <p:nvPicPr>
          <p:cNvPr id="110" name="Google Shape;110;p20"/>
          <p:cNvPicPr preferRelativeResize="0"/>
          <p:nvPr/>
        </p:nvPicPr>
        <p:blipFill>
          <a:blip r:embed="rId4">
            <a:alphaModFix/>
          </a:blip>
          <a:stretch>
            <a:fillRect/>
          </a:stretch>
        </p:blipFill>
        <p:spPr>
          <a:xfrm>
            <a:off x="984349" y="73775"/>
            <a:ext cx="7032398" cy="43952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solidFill>
                  <a:schemeClr val="lt1"/>
                </a:solidFill>
              </a:rPr>
              <a:t>Results: </a:t>
            </a:r>
            <a:r>
              <a:rPr i="1" lang="en" sz="3000">
                <a:solidFill>
                  <a:srgbClr val="FF0000"/>
                </a:solidFill>
              </a:rPr>
              <a:t>Travel and Events</a:t>
            </a:r>
            <a:endParaRPr i="1" sz="3000">
              <a:solidFill>
                <a:srgbClr val="FF0000"/>
              </a:solidFill>
            </a:endParaRPr>
          </a:p>
        </p:txBody>
      </p:sp>
      <p:graphicFrame>
        <p:nvGraphicFramePr>
          <p:cNvPr id="116" name="Google Shape;116;p21"/>
          <p:cNvGraphicFramePr/>
          <p:nvPr/>
        </p:nvGraphicFramePr>
        <p:xfrm>
          <a:off x="425500" y="1627775"/>
          <a:ext cx="3000000" cy="3000000"/>
        </p:xfrm>
        <a:graphic>
          <a:graphicData uri="http://schemas.openxmlformats.org/drawingml/2006/table">
            <a:tbl>
              <a:tblPr>
                <a:noFill/>
                <a:tableStyleId>{ECC9E38F-B25F-4E59-8203-45C0F7D8C651}</a:tableStyleId>
              </a:tblPr>
              <a:tblGrid>
                <a:gridCol w="2355025"/>
                <a:gridCol w="2355025"/>
                <a:gridCol w="2355025"/>
              </a:tblGrid>
              <a:tr h="764750">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64750">
                <a:tc>
                  <a:txBody>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24</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a:solidFill>
                            <a:srgbClr val="FFFFFF"/>
                          </a:solidFill>
                        </a:rPr>
                        <a:t>15</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64750">
                <a:tc>
                  <a:txBody>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en">
                          <a:solidFill>
                            <a:srgbClr val="FFFFFF"/>
                          </a:solidFill>
                        </a:rPr>
                        <a:t>429,483.67</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solidFill>
                            <a:srgbClr val="FFFFFF"/>
                          </a:solidFill>
                        </a:rPr>
                        <a:t>2,030,372.40</a:t>
                      </a:r>
                      <a:endParaRPr>
                        <a:solidFill>
                          <a:srgbClr val="FFFFFF"/>
                        </a:solidFill>
                      </a:endParaRPr>
                    </a:p>
                  </a:txBody>
                  <a:tcPr marT="91425" marB="91425" marR="91425" marL="91425" anchor="ctr"/>
                </a:tc>
              </a:tr>
              <a:tr h="764750">
                <a:tc>
                  <a:txBody>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lstStyle/>
                    <a:p>
                      <a:pPr indent="0" lvl="0" marL="0" marR="0" rtl="0" algn="ctr">
                        <a:lnSpc>
                          <a:spcPct val="100000"/>
                        </a:lnSpc>
                        <a:spcBef>
                          <a:spcPts val="0"/>
                        </a:spcBef>
                        <a:spcAft>
                          <a:spcPts val="0"/>
                        </a:spcAft>
                        <a:buNone/>
                      </a:pPr>
                      <a:r>
                        <a:rPr lang="en">
                          <a:solidFill>
                            <a:schemeClr val="lt1"/>
                          </a:solidFill>
                        </a:rPr>
                        <a:t>No </a:t>
                      </a:r>
                      <a:r>
                        <a:rPr lang="en">
                          <a:solidFill>
                            <a:srgbClr val="FFFFFF"/>
                          </a:solidFill>
                        </a:rPr>
                        <a:t>(P&gt;0.1)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17" name="Google Shape;117;p21"/>
          <p:cNvPicPr preferRelativeResize="0"/>
          <p:nvPr/>
        </p:nvPicPr>
        <p:blipFill>
          <a:blip r:embed="rId3">
            <a:alphaModFix/>
          </a:blip>
          <a:stretch>
            <a:fillRect/>
          </a:stretch>
        </p:blipFill>
        <p:spPr>
          <a:xfrm>
            <a:off x="6640475" y="168625"/>
            <a:ext cx="2265596" cy="13175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